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64" r:id="rId3"/>
    <p:sldId id="375" r:id="rId4"/>
    <p:sldId id="366" r:id="rId5"/>
    <p:sldId id="367" r:id="rId6"/>
    <p:sldId id="376" r:id="rId7"/>
    <p:sldId id="378" r:id="rId8"/>
    <p:sldId id="381" r:id="rId9"/>
    <p:sldId id="379" r:id="rId10"/>
    <p:sldId id="380" r:id="rId11"/>
    <p:sldId id="382" r:id="rId12"/>
    <p:sldId id="374" r:id="rId13"/>
    <p:sldId id="3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37253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>
                <a:solidFill>
                  <a:schemeClr val="accent1"/>
                </a:solidFill>
              </a:rPr>
              <a:t>close air support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accomplish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cas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external</a:t>
            </a:r>
            <a:r>
              <a:rPr lang="nl-BE" dirty="0"/>
              <a:t> </a:t>
            </a:r>
            <a:r>
              <a:rPr lang="nl-BE" dirty="0" err="1"/>
              <a:t>observers</a:t>
            </a:r>
            <a:r>
              <a:rPr lang="nl-BE" dirty="0"/>
              <a:t> or timers etc.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7176012" y="5417415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7124362">
            <a:off x="7372132" y="4771288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4" name="Afgeronde rechthoek 11"/>
          <p:cNvSpPr/>
          <p:nvPr/>
        </p:nvSpPr>
        <p:spPr>
          <a:xfrm>
            <a:off x="7086011" y="4419011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3755974" y="3429000"/>
            <a:ext cx="2160024" cy="810009"/>
          </a:xfrm>
          <a:prstGeom prst="borderCallout1">
            <a:avLst>
              <a:gd name="adj1" fmla="val 18750"/>
              <a:gd name="adj2" fmla="val -8333"/>
              <a:gd name="adj3" fmla="val 123331"/>
              <a:gd name="adj4" fmla="val -6242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entity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have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command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that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CAS is </a:t>
            </a:r>
            <a:r>
              <a:rPr lang="nl-BE" b="0" dirty="0" err="1">
                <a:solidFill>
                  <a:schemeClr val="tx1"/>
                </a:solidFill>
              </a:rPr>
              <a:t>Accomplished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8" name="Ovaal 27"/>
          <p:cNvSpPr/>
          <p:nvPr/>
        </p:nvSpPr>
        <p:spPr>
          <a:xfrm>
            <a:off x="4295980" y="4599013"/>
            <a:ext cx="540006" cy="540006"/>
          </a:xfrm>
          <a:prstGeom prst="ellips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Afbeelding 30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95980" y="4689014"/>
            <a:ext cx="540006" cy="327783"/>
          </a:xfrm>
          <a:prstGeom prst="rect">
            <a:avLst/>
          </a:prstGeom>
        </p:spPr>
      </p:pic>
      <p:sp>
        <p:nvSpPr>
          <p:cNvPr id="32" name="Tekstvak 31"/>
          <p:cNvSpPr txBox="1"/>
          <p:nvPr/>
        </p:nvSpPr>
        <p:spPr>
          <a:xfrm>
            <a:off x="4115978" y="523741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33" name="Rechte verbindingslijn met pijl 32"/>
          <p:cNvCxnSpPr>
            <a:cxnSpLocks/>
            <a:stCxn id="31" idx="3"/>
            <a:endCxn id="44" idx="1"/>
          </p:cNvCxnSpPr>
          <p:nvPr/>
        </p:nvCxnSpPr>
        <p:spPr>
          <a:xfrm flipV="1">
            <a:off x="4835986" y="4599014"/>
            <a:ext cx="2250025" cy="253892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965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Vrije vorm: vorm 24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accomplished</a:t>
            </a:r>
            <a:r>
              <a:rPr lang="nl-BE" dirty="0"/>
              <a:t>, </a:t>
            </a:r>
            <a:r>
              <a:rPr lang="nl-BE" dirty="0" err="1"/>
              <a:t>fly</a:t>
            </a:r>
            <a:r>
              <a:rPr lang="nl-BE" dirty="0"/>
              <a:t> back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zone…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735996" y="523741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</p:cNvCxnSpPr>
          <p:nvPr/>
        </p:nvCxnSpPr>
        <p:spPr>
          <a:xfrm flipH="1">
            <a:off x="4115978" y="4820101"/>
            <a:ext cx="2335558" cy="49892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5915997" y="459901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5285991" y="432901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2675962" y="2258987"/>
            <a:ext cx="1800020" cy="1080011"/>
          </a:xfrm>
          <a:prstGeom prst="borderCallout1">
            <a:avLst>
              <a:gd name="adj1" fmla="val 18750"/>
              <a:gd name="adj2" fmla="val -8333"/>
              <a:gd name="adj3" fmla="val 191973"/>
              <a:gd name="adj4" fmla="val -7734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CAS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accomplished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then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back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Zone.</a:t>
            </a:r>
          </a:p>
        </p:txBody>
      </p:sp>
      <p:sp>
        <p:nvSpPr>
          <p:cNvPr id="18" name="Ovaal 17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0" name="Tekstvak 1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fbeelding 2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28" name="Ovaal 27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Afbeelding 28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98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Vrije vorm: vorm 24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rtb</a:t>
            </a:r>
            <a:r>
              <a:rPr lang="nl-BE" dirty="0"/>
              <a:t> </a:t>
            </a:r>
            <a:r>
              <a:rPr lang="nl-BE" dirty="0" err="1"/>
              <a:t>when</a:t>
            </a:r>
            <a:r>
              <a:rPr lang="nl-BE" dirty="0"/>
              <a:t> out of </a:t>
            </a:r>
            <a:r>
              <a:rPr lang="nl-BE" dirty="0" err="1"/>
              <a:t>fuel</a:t>
            </a:r>
            <a:r>
              <a:rPr lang="nl-BE" dirty="0"/>
              <a:t> or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commanded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fly</a:t>
            </a:r>
            <a:r>
              <a:rPr lang="nl-BE" dirty="0"/>
              <a:t> home.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2585961" y="6047422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  <a:endCxn id="4" idx="6"/>
          </p:cNvCxnSpPr>
          <p:nvPr/>
        </p:nvCxnSpPr>
        <p:spPr>
          <a:xfrm flipH="1">
            <a:off x="2225956" y="5630110"/>
            <a:ext cx="1075545" cy="1389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2765962" y="5409022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3215968" y="53274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875942" y="2528990"/>
            <a:ext cx="1800020" cy="1080011"/>
          </a:xfrm>
          <a:prstGeom prst="borderCallout1">
            <a:avLst>
              <a:gd name="adj1" fmla="val 18750"/>
              <a:gd name="adj2" fmla="val -8333"/>
              <a:gd name="adj3" fmla="val 259550"/>
              <a:gd name="adj4" fmla="val -5963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out of </a:t>
            </a:r>
            <a:r>
              <a:rPr lang="nl-BE" b="0" dirty="0" err="1">
                <a:solidFill>
                  <a:schemeClr val="tx1"/>
                </a:solidFill>
              </a:rPr>
              <a:t>fuel</a:t>
            </a:r>
            <a:r>
              <a:rPr lang="nl-BE" b="0" dirty="0">
                <a:solidFill>
                  <a:schemeClr val="tx1"/>
                </a:solidFill>
              </a:rPr>
              <a:t>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back home.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The AI </a:t>
            </a:r>
            <a:r>
              <a:rPr lang="nl-BE" b="0" dirty="0" err="1">
                <a:solidFill>
                  <a:schemeClr val="tx1"/>
                </a:solidFill>
              </a:rPr>
              <a:t>can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also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be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home.</a:t>
            </a:r>
          </a:p>
        </p:txBody>
      </p:sp>
    </p:spTree>
    <p:extLst>
      <p:ext uri="{BB962C8B-B14F-4D97-AF65-F5344CB8AC3E}">
        <p14:creationId xmlns:p14="http://schemas.microsoft.com/office/powerpoint/2010/main" val="319078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close air support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dirty="0">
                <a:solidFill>
                  <a:schemeClr val="accent1"/>
                </a:solidFill>
              </a:rPr>
              <a:t>cas</a:t>
            </a:r>
            <a:r>
              <a:rPr lang="nl-BE" sz="3100" b="1" dirty="0">
                <a:solidFill>
                  <a:schemeClr val="accent1"/>
                </a:solidFill>
              </a:rPr>
              <a:t>-001 – AI </a:t>
            </a:r>
            <a:r>
              <a:rPr lang="nl-BE" sz="3100" b="1" dirty="0" err="1">
                <a:solidFill>
                  <a:schemeClr val="accent1"/>
                </a:solidFill>
              </a:rPr>
              <a:t>cas</a:t>
            </a:r>
            <a:r>
              <a:rPr lang="nl-BE" sz="3100" b="1" dirty="0">
                <a:solidFill>
                  <a:schemeClr val="accent1"/>
                </a:solidFill>
              </a:rPr>
              <a:t> zone basic scenario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AI_CAS_ZONE</a:t>
            </a:r>
          </a:p>
        </p:txBody>
      </p:sp>
      <p:sp>
        <p:nvSpPr>
          <p:cNvPr id="5" name="Rechthoek 4"/>
          <p:cNvSpPr/>
          <p:nvPr/>
        </p:nvSpPr>
        <p:spPr>
          <a:xfrm>
            <a:off x="132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sp>
        <p:nvSpPr>
          <p:cNvPr id="8" name="Afgeronde rechthoek 11"/>
          <p:cNvSpPr/>
          <p:nvPr/>
        </p:nvSpPr>
        <p:spPr>
          <a:xfrm>
            <a:off x="276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22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20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</p:cNvCxnSpPr>
          <p:nvPr/>
        </p:nvCxnSpPr>
        <p:spPr>
          <a:xfrm>
            <a:off x="3665973" y="2708992"/>
            <a:ext cx="54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37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49018"/>
              <a:gd name="adj4" fmla="val -7768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38" name="Afgeronde rechthoek 11"/>
          <p:cNvSpPr/>
          <p:nvPr/>
        </p:nvSpPr>
        <p:spPr>
          <a:xfrm>
            <a:off x="564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10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8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58" name="Afgeronde rechthoek 11"/>
          <p:cNvSpPr/>
          <p:nvPr/>
        </p:nvSpPr>
        <p:spPr>
          <a:xfrm>
            <a:off x="5645995" y="324899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60" name="Verbindingslijn: gebogen 59"/>
          <p:cNvCxnSpPr>
            <a:cxnSpLocks/>
            <a:stCxn id="12" idx="2"/>
            <a:endCxn id="58" idx="1"/>
          </p:cNvCxnSpPr>
          <p:nvPr/>
        </p:nvCxnSpPr>
        <p:spPr>
          <a:xfrm rot="16200000" flipH="1">
            <a:off x="4880986" y="2663991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Verbindingslijn: gebogen 63"/>
          <p:cNvCxnSpPr>
            <a:cxnSpLocks/>
            <a:stCxn id="68" idx="0"/>
            <a:endCxn id="38" idx="3"/>
          </p:cNvCxnSpPr>
          <p:nvPr/>
        </p:nvCxnSpPr>
        <p:spPr>
          <a:xfrm rot="16200000" flipV="1">
            <a:off x="6726009" y="2528989"/>
            <a:ext cx="540005" cy="90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hthoek 67"/>
          <p:cNvSpPr/>
          <p:nvPr/>
        </p:nvSpPr>
        <p:spPr>
          <a:xfrm>
            <a:off x="6996011" y="3248997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Engaging</a:t>
            </a:r>
            <a:endParaRPr lang="nl-BE" sz="1100" dirty="0"/>
          </a:p>
        </p:txBody>
      </p:sp>
      <p:cxnSp>
        <p:nvCxnSpPr>
          <p:cNvPr id="70" name="Rechte verbindingslijn met pijl 69"/>
          <p:cNvCxnSpPr>
            <a:cxnSpLocks/>
            <a:stCxn id="58" idx="3"/>
            <a:endCxn id="68" idx="1"/>
          </p:cNvCxnSpPr>
          <p:nvPr/>
        </p:nvCxnSpPr>
        <p:spPr>
          <a:xfrm>
            <a:off x="6546005" y="3429000"/>
            <a:ext cx="45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fgeronde rechthoek 11"/>
          <p:cNvSpPr/>
          <p:nvPr/>
        </p:nvSpPr>
        <p:spPr>
          <a:xfrm>
            <a:off x="1325948" y="5409022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84" name="Afgeronde rechthoek 11"/>
          <p:cNvSpPr/>
          <p:nvPr/>
        </p:nvSpPr>
        <p:spPr>
          <a:xfrm>
            <a:off x="8436027" y="396900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93" name="Afgeronde rechthoek 11"/>
          <p:cNvSpPr/>
          <p:nvPr/>
        </p:nvSpPr>
        <p:spPr>
          <a:xfrm>
            <a:off x="5645995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94" name="Afgeronde rechthoek 11"/>
          <p:cNvSpPr/>
          <p:nvPr/>
        </p:nvSpPr>
        <p:spPr>
          <a:xfrm>
            <a:off x="6996011" y="468901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Abort</a:t>
            </a:r>
            <a:endParaRPr lang="nl-BE" sz="1100" dirty="0"/>
          </a:p>
        </p:txBody>
      </p:sp>
      <p:cxnSp>
        <p:nvCxnSpPr>
          <p:cNvPr id="96" name="Verbindingslijn: gebogen 95"/>
          <p:cNvCxnSpPr>
            <a:cxnSpLocks/>
            <a:stCxn id="68" idx="2"/>
            <a:endCxn id="84" idx="1"/>
          </p:cNvCxnSpPr>
          <p:nvPr/>
        </p:nvCxnSpPr>
        <p:spPr>
          <a:xfrm rot="16200000" flipH="1">
            <a:off x="7671018" y="3383999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Verbindingslijn: gebogen 100"/>
          <p:cNvCxnSpPr>
            <a:cxnSpLocks/>
            <a:stCxn id="94" idx="2"/>
            <a:endCxn id="12" idx="1"/>
          </p:cNvCxnSpPr>
          <p:nvPr/>
        </p:nvCxnSpPr>
        <p:spPr>
          <a:xfrm rot="5400000" flipH="1">
            <a:off x="4655985" y="2258987"/>
            <a:ext cx="2340026" cy="3240037"/>
          </a:xfrm>
          <a:prstGeom prst="bentConnector4">
            <a:avLst>
              <a:gd name="adj1" fmla="val -9769"/>
              <a:gd name="adj2" fmla="val 10705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Afgeronde rechthoek 11"/>
          <p:cNvSpPr/>
          <p:nvPr/>
        </p:nvSpPr>
        <p:spPr>
          <a:xfrm>
            <a:off x="1325948" y="46890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105" name="Rechthoek 104"/>
          <p:cNvSpPr/>
          <p:nvPr/>
        </p:nvSpPr>
        <p:spPr>
          <a:xfrm>
            <a:off x="515939" y="3969005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155935" y="5139019"/>
            <a:ext cx="1980023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Verbindingslijn: gebogen 108"/>
          <p:cNvCxnSpPr>
            <a:cxnSpLocks/>
            <a:stCxn id="105" idx="2"/>
            <a:endCxn id="104" idx="1"/>
          </p:cNvCxnSpPr>
          <p:nvPr/>
        </p:nvCxnSpPr>
        <p:spPr>
          <a:xfrm rot="16200000" flipH="1">
            <a:off x="875943" y="4419011"/>
            <a:ext cx="540007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515939" y="4779015"/>
            <a:ext cx="1260015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104" idx="3"/>
            <a:endCxn id="105" idx="1"/>
          </p:cNvCxnSpPr>
          <p:nvPr/>
        </p:nvCxnSpPr>
        <p:spPr>
          <a:xfrm flipH="1" flipV="1">
            <a:off x="515939" y="4149008"/>
            <a:ext cx="1710019" cy="720009"/>
          </a:xfrm>
          <a:prstGeom prst="bentConnector5">
            <a:avLst>
              <a:gd name="adj1" fmla="val -13368"/>
              <a:gd name="adj2" fmla="val 50000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met pijl 120"/>
          <p:cNvCxnSpPr>
            <a:cxnSpLocks/>
            <a:stCxn id="68" idx="2"/>
            <a:endCxn id="94" idx="0"/>
          </p:cNvCxnSpPr>
          <p:nvPr/>
        </p:nvCxnSpPr>
        <p:spPr>
          <a:xfrm>
            <a:off x="7446016" y="3609002"/>
            <a:ext cx="0" cy="108001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8166023" y="6219030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7086011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cxnSp>
        <p:nvCxnSpPr>
          <p:cNvPr id="127" name="Verbindingslijn: gebogen 126"/>
          <p:cNvCxnSpPr>
            <a:cxnSpLocks/>
            <a:stCxn id="84" idx="3"/>
            <a:endCxn id="12" idx="1"/>
          </p:cNvCxnSpPr>
          <p:nvPr/>
        </p:nvCxnSpPr>
        <p:spPr>
          <a:xfrm flipH="1" flipV="1">
            <a:off x="4205979" y="2708992"/>
            <a:ext cx="5130058" cy="1440016"/>
          </a:xfrm>
          <a:prstGeom prst="bentConnector5">
            <a:avLst>
              <a:gd name="adj1" fmla="val -4456"/>
              <a:gd name="adj2" fmla="val -78746"/>
              <a:gd name="adj3" fmla="val 104456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6546005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7986021" y="630903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Verbindingslijn: gebogen 250"/>
          <p:cNvCxnSpPr>
            <a:stCxn id="68" idx="2"/>
            <a:endCxn id="93" idx="0"/>
          </p:cNvCxnSpPr>
          <p:nvPr/>
        </p:nvCxnSpPr>
        <p:spPr>
          <a:xfrm rot="5400000">
            <a:off x="5510994" y="4194008"/>
            <a:ext cx="2520028" cy="1350016"/>
          </a:xfrm>
          <a:prstGeom prst="bentConnector3">
            <a:avLst>
              <a:gd name="adj1" fmla="val 35352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Verbindingslijn: gebogen 252"/>
          <p:cNvCxnSpPr>
            <a:stCxn id="12" idx="2"/>
            <a:endCxn id="93" idx="0"/>
          </p:cNvCxnSpPr>
          <p:nvPr/>
        </p:nvCxnSpPr>
        <p:spPr>
          <a:xfrm rot="16200000" flipH="1">
            <a:off x="3755974" y="3789004"/>
            <a:ext cx="3240036" cy="1440016"/>
          </a:xfrm>
          <a:prstGeom prst="bentConnector3">
            <a:avLst>
              <a:gd name="adj1" fmla="val 5000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hthoek 41"/>
          <p:cNvSpPr/>
          <p:nvPr/>
        </p:nvSpPr>
        <p:spPr>
          <a:xfrm>
            <a:off x="2765963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sp>
        <p:nvSpPr>
          <p:cNvPr id="43" name="Afgeronde rechthoek 11"/>
          <p:cNvSpPr/>
          <p:nvPr/>
        </p:nvSpPr>
        <p:spPr>
          <a:xfrm>
            <a:off x="4205979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cxnSp>
        <p:nvCxnSpPr>
          <p:cNvPr id="44" name="Rechte verbindingslijn met pijl 43"/>
          <p:cNvCxnSpPr>
            <a:cxnSpLocks/>
            <a:stCxn id="42" idx="3"/>
            <a:endCxn id="43" idx="1"/>
          </p:cNvCxnSpPr>
          <p:nvPr/>
        </p:nvCxnSpPr>
        <p:spPr>
          <a:xfrm>
            <a:off x="3665973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Verbindingslijn: gebogen 13"/>
          <p:cNvCxnSpPr>
            <a:cxnSpLocks/>
            <a:stCxn id="43" idx="3"/>
            <a:endCxn id="105" idx="1"/>
          </p:cNvCxnSpPr>
          <p:nvPr/>
        </p:nvCxnSpPr>
        <p:spPr>
          <a:xfrm flipH="1" flipV="1">
            <a:off x="515939" y="4149008"/>
            <a:ext cx="4590050" cy="2160025"/>
          </a:xfrm>
          <a:prstGeom prst="bentConnector5">
            <a:avLst>
              <a:gd name="adj1" fmla="val -4980"/>
              <a:gd name="adj2" fmla="val 17377"/>
              <a:gd name="adj3" fmla="val 10498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Verbindingslijn: gebogen 55"/>
          <p:cNvCxnSpPr>
            <a:cxnSpLocks/>
            <a:stCxn id="71" idx="3"/>
            <a:endCxn id="105" idx="1"/>
          </p:cNvCxnSpPr>
          <p:nvPr/>
        </p:nvCxnSpPr>
        <p:spPr>
          <a:xfrm flipH="1" flipV="1">
            <a:off x="515939" y="4149008"/>
            <a:ext cx="1710019" cy="1440017"/>
          </a:xfrm>
          <a:prstGeom prst="bentConnector5">
            <a:avLst>
              <a:gd name="adj1" fmla="val -13368"/>
              <a:gd name="adj2" fmla="val 24367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8706029" y="2348988"/>
            <a:ext cx="1440016" cy="450005"/>
          </a:xfrm>
          <a:prstGeom prst="borderCallout1">
            <a:avLst>
              <a:gd name="adj1" fmla="val 18750"/>
              <a:gd name="adj2" fmla="val -8333"/>
              <a:gd name="adj3" fmla="val 201215"/>
              <a:gd name="adj4" fmla="val -7535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63" name="Rechthoek 62"/>
          <p:cNvSpPr/>
          <p:nvPr/>
        </p:nvSpPr>
        <p:spPr>
          <a:xfrm>
            <a:off x="965941" y="2618991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cxnSp>
        <p:nvCxnSpPr>
          <p:cNvPr id="65" name="Rechte verbindingslijn met pijl 64"/>
          <p:cNvCxnSpPr>
            <a:cxnSpLocks/>
            <a:stCxn id="63" idx="3"/>
          </p:cNvCxnSpPr>
          <p:nvPr/>
        </p:nvCxnSpPr>
        <p:spPr>
          <a:xfrm flipV="1">
            <a:off x="1145944" y="270899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31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holds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ai in a </a:t>
            </a:r>
            <a:r>
              <a:rPr lang="nl-BE" dirty="0" err="1"/>
              <a:t>patrol</a:t>
            </a:r>
            <a:r>
              <a:rPr lang="nl-BE" dirty="0"/>
              <a:t>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ai in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Tekstvak 30"/>
          <p:cNvSpPr txBox="1"/>
          <p:nvPr/>
        </p:nvSpPr>
        <p:spPr>
          <a:xfrm flipH="1">
            <a:off x="425937" y="2978995"/>
            <a:ext cx="1800020" cy="1170013"/>
          </a:xfrm>
          <a:prstGeom prst="borderCallout1">
            <a:avLst>
              <a:gd name="adj1" fmla="val 18750"/>
              <a:gd name="adj2" fmla="val -8333"/>
              <a:gd name="adj3" fmla="val 107576"/>
              <a:gd name="adj4" fmla="val -5206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AI_CAS_ZONE </a:t>
            </a:r>
            <a:r>
              <a:rPr lang="nl-BE" b="0" dirty="0" err="1">
                <a:solidFill>
                  <a:schemeClr val="tx1"/>
                </a:solidFill>
              </a:rPr>
              <a:t>holds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with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Close Air Support </a:t>
            </a:r>
          </a:p>
          <a:p>
            <a:r>
              <a:rPr lang="nl-BE" b="0" dirty="0">
                <a:solidFill>
                  <a:schemeClr val="tx1"/>
                </a:solidFill>
              </a:rPr>
              <a:t>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  <a:r>
              <a:rPr lang="nl-BE" b="0" dirty="0" err="1">
                <a:solidFill>
                  <a:schemeClr val="tx1"/>
                </a:solidFill>
              </a:rPr>
              <a:t>until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6" name="Ovaal 25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Tekstvak 24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41" name="Tekstvak 40"/>
          <p:cNvSpPr txBox="1"/>
          <p:nvPr/>
        </p:nvSpPr>
        <p:spPr>
          <a:xfrm flipH="1">
            <a:off x="5195990" y="2078985"/>
            <a:ext cx="1800020" cy="1170013"/>
          </a:xfrm>
          <a:prstGeom prst="borderCallout1">
            <a:avLst>
              <a:gd name="adj1" fmla="val 18750"/>
              <a:gd name="adj2" fmla="val -8333"/>
              <a:gd name="adj3" fmla="val 115463"/>
              <a:gd name="adj4" fmla="val -4693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AI_CAS_ZONE </a:t>
            </a:r>
            <a:r>
              <a:rPr lang="nl-BE" b="0" dirty="0" err="1">
                <a:solidFill>
                  <a:schemeClr val="tx1"/>
                </a:solidFill>
              </a:rPr>
              <a:t>engages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>
                <a:solidFill>
                  <a:schemeClr val="tx1"/>
                </a:solidFill>
              </a:rPr>
              <a:t>targets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Engagement</a:t>
            </a:r>
          </a:p>
          <a:p>
            <a:r>
              <a:rPr lang="nl-BE" b="0" dirty="0">
                <a:solidFill>
                  <a:schemeClr val="tx1"/>
                </a:solidFill>
              </a:rPr>
              <a:t>Zone </a:t>
            </a:r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commanded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1913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needs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0" name="Afgeronde rechthoek 11"/>
          <p:cNvSpPr/>
          <p:nvPr/>
        </p:nvSpPr>
        <p:spPr>
          <a:xfrm>
            <a:off x="605939" y="504901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2675962" y="2528991"/>
            <a:ext cx="1440016" cy="720008"/>
          </a:xfrm>
          <a:prstGeom prst="borderCallout1">
            <a:avLst>
              <a:gd name="adj1" fmla="val 18750"/>
              <a:gd name="adj2" fmla="val -8333"/>
              <a:gd name="adj3" fmla="val 351983"/>
              <a:gd name="adj4" fmla="val -111249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Start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AI_CAS_ZONE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Processs</a:t>
            </a:r>
            <a:endParaRPr lang="nl-BE" b="0" dirty="0">
              <a:solidFill>
                <a:schemeClr val="tx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Tekstvak 24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86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955954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2119836" y="5572904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1235946" y="558902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1" name="Rechte verbindingslijn met pijl 10"/>
          <p:cNvCxnSpPr>
            <a:cxnSpLocks/>
            <a:stCxn id="9" idx="0"/>
          </p:cNvCxnSpPr>
          <p:nvPr/>
        </p:nvCxnSpPr>
        <p:spPr>
          <a:xfrm flipV="1">
            <a:off x="2644769" y="5589024"/>
            <a:ext cx="1741212" cy="16492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2675961" y="2528991"/>
            <a:ext cx="1710019" cy="810008"/>
          </a:xfrm>
          <a:prstGeom prst="borderCallout1">
            <a:avLst>
              <a:gd name="adj1" fmla="val 18750"/>
              <a:gd name="adj2" fmla="val -8333"/>
              <a:gd name="adj3" fmla="val 376839"/>
              <a:gd name="adj4" fmla="val -6645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60808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935977" y="603902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4132097" y="5392902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3485971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155934" y="2258986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245628"/>
              <a:gd name="adj4" fmla="val -7344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It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</a:p>
        </p:txBody>
      </p:sp>
      <p:cxnSp>
        <p:nvCxnSpPr>
          <p:cNvPr id="41" name="Rechte verbindingslijn met pijl 40"/>
          <p:cNvCxnSpPr>
            <a:cxnSpLocks/>
            <a:stCxn id="9" idx="0"/>
          </p:cNvCxnSpPr>
          <p:nvPr/>
        </p:nvCxnSpPr>
        <p:spPr>
          <a:xfrm flipV="1">
            <a:off x="4657030" y="4599013"/>
            <a:ext cx="2878986" cy="97493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720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only</a:t>
            </a:r>
            <a:r>
              <a:rPr lang="nl-BE" dirty="0"/>
              <a:t> targets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engaged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6186002" y="532741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6382122" y="468128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5" name="Tekstvak 24"/>
          <p:cNvSpPr txBox="1"/>
          <p:nvPr/>
        </p:nvSpPr>
        <p:spPr>
          <a:xfrm flipH="1">
            <a:off x="3125967" y="2348988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203294"/>
              <a:gd name="adj4" fmla="val -5933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Engaging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Only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those</a:t>
            </a:r>
            <a:r>
              <a:rPr lang="nl-BE" b="0" dirty="0">
                <a:solidFill>
                  <a:schemeClr val="tx1"/>
                </a:solidFill>
              </a:rPr>
              <a:t> Targets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Engagement 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be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Engaged</a:t>
            </a:r>
            <a:r>
              <a:rPr lang="nl-BE" b="0" dirty="0">
                <a:solidFill>
                  <a:schemeClr val="tx1"/>
                </a:solidFill>
              </a:rPr>
              <a:t>!</a:t>
            </a:r>
          </a:p>
        </p:txBody>
      </p:sp>
      <p:cxnSp>
        <p:nvCxnSpPr>
          <p:cNvPr id="41" name="Rechte verbindingslijn met pijl 40"/>
          <p:cNvCxnSpPr>
            <a:cxnSpLocks/>
            <a:stCxn id="9" idx="0"/>
          </p:cNvCxnSpPr>
          <p:nvPr/>
        </p:nvCxnSpPr>
        <p:spPr>
          <a:xfrm flipV="1">
            <a:off x="6907055" y="3969006"/>
            <a:ext cx="1168967" cy="893330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cxnSpLocks/>
            <a:stCxn id="8" idx="0"/>
            <a:endCxn id="36" idx="1"/>
          </p:cNvCxnSpPr>
          <p:nvPr/>
        </p:nvCxnSpPr>
        <p:spPr>
          <a:xfrm flipV="1">
            <a:off x="6907055" y="4672904"/>
            <a:ext cx="1438970" cy="189432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cxnSpLocks/>
            <a:stCxn id="9" idx="0"/>
            <a:endCxn id="34" idx="1"/>
          </p:cNvCxnSpPr>
          <p:nvPr/>
        </p:nvCxnSpPr>
        <p:spPr>
          <a:xfrm>
            <a:off x="6907055" y="4862336"/>
            <a:ext cx="628961" cy="260573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802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targets </a:t>
            </a:r>
            <a:r>
              <a:rPr lang="nl-BE" dirty="0" err="1"/>
              <a:t>destroyed</a:t>
            </a:r>
            <a:r>
              <a:rPr lang="nl-BE" dirty="0"/>
              <a:t> are </a:t>
            </a:r>
            <a:r>
              <a:rPr lang="nl-BE" dirty="0" err="1"/>
              <a:t>reported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6546005" y="468901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6742125" y="404288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41" name="Rechte verbindingslijn met pijl 40"/>
          <p:cNvCxnSpPr>
            <a:cxnSpLocks/>
            <a:stCxn id="9" idx="0"/>
            <a:endCxn id="32" idx="1"/>
          </p:cNvCxnSpPr>
          <p:nvPr/>
        </p:nvCxnSpPr>
        <p:spPr>
          <a:xfrm flipV="1">
            <a:off x="7267058" y="3952896"/>
            <a:ext cx="808964" cy="271040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cxnSpLocks/>
            <a:stCxn id="8" idx="0"/>
            <a:endCxn id="36" idx="1"/>
          </p:cNvCxnSpPr>
          <p:nvPr/>
        </p:nvCxnSpPr>
        <p:spPr>
          <a:xfrm>
            <a:off x="7267058" y="4223936"/>
            <a:ext cx="1078967" cy="448968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cxnSpLocks/>
            <a:stCxn id="9" idx="0"/>
            <a:endCxn id="34" idx="1"/>
          </p:cNvCxnSpPr>
          <p:nvPr/>
        </p:nvCxnSpPr>
        <p:spPr>
          <a:xfrm>
            <a:off x="7267058" y="4223936"/>
            <a:ext cx="268958" cy="898973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Afgeronde rechthoek 11"/>
          <p:cNvSpPr/>
          <p:nvPr/>
        </p:nvSpPr>
        <p:spPr>
          <a:xfrm>
            <a:off x="7356014" y="3519001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4925987" y="2438989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92159"/>
              <a:gd name="adj4" fmla="val -3098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Target </a:t>
            </a: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trigger a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Destroy</a:t>
            </a:r>
            <a:r>
              <a:rPr lang="nl-BE" b="0" dirty="0">
                <a:solidFill>
                  <a:schemeClr val="tx1"/>
                </a:solidFill>
              </a:rPr>
              <a:t> event in AI_CAS_ZONE,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bearing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UNIT </a:t>
            </a:r>
            <a:r>
              <a:rPr lang="nl-BE" b="0" dirty="0" err="1">
                <a:solidFill>
                  <a:schemeClr val="tx1"/>
                </a:solidFill>
              </a:rPr>
              <a:t>that</a:t>
            </a:r>
            <a:r>
              <a:rPr lang="nl-BE" b="0" dirty="0">
                <a:solidFill>
                  <a:schemeClr val="tx1"/>
                </a:solidFill>
              </a:rPr>
              <a:t> was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" name="Vermenigvuldigingsteken 2"/>
          <p:cNvSpPr/>
          <p:nvPr/>
        </p:nvSpPr>
        <p:spPr>
          <a:xfrm>
            <a:off x="7896020" y="3429000"/>
            <a:ext cx="990011" cy="990011"/>
          </a:xfrm>
          <a:prstGeom prst="mathMultiply">
            <a:avLst>
              <a:gd name="adj1" fmla="val 11657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893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ai does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know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targets,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keeps</a:t>
            </a:r>
            <a:r>
              <a:rPr lang="nl-BE" dirty="0"/>
              <a:t> </a:t>
            </a:r>
            <a:r>
              <a:rPr lang="nl-BE" dirty="0" err="1"/>
              <a:t>looking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them</a:t>
            </a:r>
            <a:r>
              <a:rPr lang="nl-BE" dirty="0"/>
              <a:t>…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8616029" y="5049018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5001817">
            <a:off x="8812149" y="4402891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4" name="Afgeronde rechthoek 11"/>
          <p:cNvSpPr/>
          <p:nvPr/>
        </p:nvSpPr>
        <p:spPr>
          <a:xfrm>
            <a:off x="8436026" y="405900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45" name="Rechte verbindingslijn met pijl 44"/>
          <p:cNvCxnSpPr>
            <a:cxnSpLocks/>
            <a:stCxn id="9" idx="0"/>
          </p:cNvCxnSpPr>
          <p:nvPr/>
        </p:nvCxnSpPr>
        <p:spPr>
          <a:xfrm flipH="1">
            <a:off x="7356016" y="4765107"/>
            <a:ext cx="1472367" cy="733916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 flipH="1">
            <a:off x="5105989" y="2798993"/>
            <a:ext cx="2160024" cy="810009"/>
          </a:xfrm>
          <a:prstGeom prst="borderCallout1">
            <a:avLst>
              <a:gd name="adj1" fmla="val 18750"/>
              <a:gd name="adj2" fmla="val -8333"/>
              <a:gd name="adj3" fmla="val 159785"/>
              <a:gd name="adj4" fmla="val -5536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all</a:t>
            </a:r>
            <a:r>
              <a:rPr lang="nl-BE" b="0" dirty="0">
                <a:solidFill>
                  <a:schemeClr val="tx1"/>
                </a:solidFill>
              </a:rPr>
              <a:t> Targets are </a:t>
            </a: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,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AI_CAS_ZONE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keep on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Engaging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searching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for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</a:p>
        </p:txBody>
      </p:sp>
    </p:spTree>
    <p:extLst>
      <p:ext uri="{BB962C8B-B14F-4D97-AF65-F5344CB8AC3E}">
        <p14:creationId xmlns:p14="http://schemas.microsoft.com/office/powerpoint/2010/main" val="2204077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11348</TotalTime>
  <Words>336</Words>
  <Application>Microsoft Office PowerPoint</Application>
  <PresentationFormat>Breedbeeld</PresentationFormat>
  <Paragraphs>117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6" baseType="lpstr">
      <vt:lpstr>Corbel</vt:lpstr>
      <vt:lpstr>Wingdings</vt:lpstr>
      <vt:lpstr>Gestreept</vt:lpstr>
      <vt:lpstr>moose for dcs world close air support</vt:lpstr>
      <vt:lpstr>AI_CAS_ZONE</vt:lpstr>
      <vt:lpstr>a process that holds the ai in a patrol zone and engages the ai in an engage zone.</vt:lpstr>
      <vt:lpstr>a process that needs to be started.</vt:lpstr>
      <vt:lpstr>routes the AI to random points in the patrol zone.</vt:lpstr>
      <vt:lpstr>routes the ai to random points in the engage zone when engage.</vt:lpstr>
      <vt:lpstr>only targets in the engage zone will be engaged.</vt:lpstr>
      <vt:lpstr>targets destroyed are reported.</vt:lpstr>
      <vt:lpstr>ai does not know the targets, so it keeps looking for them…</vt:lpstr>
      <vt:lpstr>accomplish the cas task through external observers or timers etc.</vt:lpstr>
      <vt:lpstr>when accomplished, fly back to the patrol zone…</vt:lpstr>
      <vt:lpstr>rtb when out of fuel or when commanded to fly home.</vt:lpstr>
      <vt:lpstr>moose for dcs world close air support cas-001 – AI cas zone basic scenario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462</cp:revision>
  <dcterms:created xsi:type="dcterms:W3CDTF">2016-04-14T07:37:30Z</dcterms:created>
  <dcterms:modified xsi:type="dcterms:W3CDTF">2017-01-15T13:05:52Z</dcterms:modified>
</cp:coreProperties>
</file>

<file path=docProps/thumbnail.jpeg>
</file>